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7" r:id="rId5"/>
    <p:sldId id="263" r:id="rId6"/>
    <p:sldId id="259" r:id="rId7"/>
    <p:sldId id="260" r:id="rId8"/>
    <p:sldId id="261" r:id="rId9"/>
    <p:sldId id="265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CADC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73" autoAdjust="0"/>
  </p:normalViewPr>
  <p:slideViewPr>
    <p:cSldViewPr>
      <p:cViewPr varScale="1">
        <p:scale>
          <a:sx n="76" d="100"/>
          <a:sy n="76" d="100"/>
        </p:scale>
        <p:origin x="-996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1F860068-177E-45E2-813D-170A22912FEE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61C74-8FF1-4A9B-A21A-66575CE66B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823BA-A9C3-4833-807D-5F186B21B6DF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F492-0333-46F2-BA56-63E10DD9ED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973BE-6467-496E-8CBD-A32832285822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85DF-E767-4374-914A-73E0C9FF85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CFA5B-7C5C-4261-9236-C82EAA3665C2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00AC1-4232-49E4-862A-F5CD703F3C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F911-62C2-4CE1-ABA8-D5B48119DFDF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94E7-9E1D-4AB0-858B-5814D1591B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3C9BF-FBD7-4A82-A8DE-020D9841279D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DF49-DB03-4B1A-8103-86EAA4AFF5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0AF9-B9DC-45E1-8CCB-D931BABD8ECD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9CF5-48CA-4388-BB59-0B7408FDF5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B114-619F-45C5-8611-4E309B4FE998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C280F-E132-4AFC-8DEA-D0CE7F2EA8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BEA3-7B4B-40B6-94CA-E55A82676A17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EC128-3D0F-430C-931E-15F9EEDAD4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A6B1D-07D4-484E-AB03-696376D0E82B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AD1C2-962F-4804-9E5B-B1C572E147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B6012-E2C9-4561-A51E-4517B3BFEDD9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36CF-C265-4B85-88D9-2D2B9544D1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33000CF2-86EB-49E5-A0C8-0EFE570DAEF4}" type="datetimeFigureOut">
              <a:rPr lang="ru-RU"/>
              <a:pPr>
                <a:defRPr/>
              </a:pPr>
              <a:t>27.12.2015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B9B91C67-A027-4F78-BAE0-00D96DBF3E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895" r:id="rId2"/>
    <p:sldLayoutId id="2147483900" r:id="rId3"/>
    <p:sldLayoutId id="2147483896" r:id="rId4"/>
    <p:sldLayoutId id="2147483897" r:id="rId5"/>
    <p:sldLayoutId id="2147483901" r:id="rId6"/>
    <p:sldLayoutId id="2147483902" r:id="rId7"/>
    <p:sldLayoutId id="2147483903" r:id="rId8"/>
    <p:sldLayoutId id="2147483904" r:id="rId9"/>
    <p:sldLayoutId id="2147483898" r:id="rId10"/>
    <p:sldLayoutId id="214748390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3.wmf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ntpacker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hyperlink" Target="mailto:info@zontpacker.ru" TargetMode="External"/><Relationship Id="rId4" Type="http://schemas.openxmlformats.org/officeDocument/2006/relationships/hyperlink" Target="http://www.&#1079;&#1086;&#1085;&#1090;&#1087;&#1101;&#1082;&#1077;&#1088;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4" descr="cloud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000636"/>
            <a:ext cx="3857652" cy="114300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endParaRPr lang="ru-RU" dirty="0" smtClean="0">
              <a:solidFill>
                <a:srgbClr val="898989"/>
              </a:solidFill>
            </a:endParaRPr>
          </a:p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200" dirty="0" smtClean="0">
                <a:solidFill>
                  <a:srgbClr val="898989"/>
                </a:solidFill>
              </a:rPr>
              <a:t>Подготовил Сорокин Роман </a:t>
            </a:r>
          </a:p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2200" dirty="0" smtClean="0">
                <a:solidFill>
                  <a:srgbClr val="898989"/>
                </a:solidFill>
              </a:rPr>
              <a:t>тел. 8 960 265 9999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857364"/>
            <a:ext cx="6858000" cy="1357312"/>
          </a:xfrm>
          <a:effectLst>
            <a:outerShdw blurRad="76200" dist="76200" dir="2700000" algn="tl" rotWithShape="0">
              <a:prstClr val="black">
                <a:alpha val="30000"/>
              </a:prstClr>
            </a:outerShdw>
          </a:effectLst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cs typeface="Arial" charset="0"/>
              </a:rPr>
              <a:t>Зонтпэкер</a:t>
            </a:r>
            <a:r>
              <a:rPr lang="ru-RU" sz="3600" dirty="0" smtClean="0">
                <a:cs typeface="Arial" charset="0"/>
              </a:rPr>
              <a:t> –</a:t>
            </a:r>
            <a:br>
              <a:rPr lang="ru-RU" sz="3600" dirty="0" smtClean="0">
                <a:cs typeface="Arial" charset="0"/>
              </a:rPr>
            </a:br>
            <a:r>
              <a:rPr lang="ru-RU" sz="3600" dirty="0" smtClean="0">
                <a:cs typeface="Arial" charset="0"/>
              </a:rPr>
              <a:t> упаковщик мокрых зонтов</a:t>
            </a:r>
          </a:p>
        </p:txBody>
      </p:sp>
      <p:pic>
        <p:nvPicPr>
          <p:cNvPr id="8" name="Рисунок 7" descr="logo 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214313"/>
            <a:ext cx="800100" cy="1230312"/>
          </a:xfrm>
          <a:prstGeom prst="rect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</p:spPr>
      </p:pic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8001000" y="214313"/>
            <a:ext cx="800100" cy="1230312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0" name="Рисунок 9" descr="mIMG_4626 no b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214554"/>
            <a:ext cx="2695578" cy="40433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8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Наши клиенты</a:t>
            </a:r>
          </a:p>
        </p:txBody>
      </p:sp>
      <p:pic>
        <p:nvPicPr>
          <p:cNvPr id="17414" name="Рисунок 7" descr="logo bi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21" descr="Colliers.pn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7143768" y="1785926"/>
            <a:ext cx="138782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ey_logo-ruru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071810"/>
            <a:ext cx="1917134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hotel 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5429264"/>
            <a:ext cx="1081224" cy="100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Metropolis-n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1785926"/>
            <a:ext cx="1078983" cy="109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Otkritie_strahovan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3286124"/>
            <a:ext cx="2281628" cy="55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Vivaldi plaza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0958" y="5500702"/>
            <a:ext cx="1121885" cy="881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Волга-днепр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12" y="4286256"/>
            <a:ext cx="2286016" cy="675413"/>
          </a:xfrm>
          <a:prstGeom prst="roundRect">
            <a:avLst>
              <a:gd name="adj" fmla="val 797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 descr="Лого Буквоед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1472" y="1857364"/>
            <a:ext cx="2108127" cy="785818"/>
          </a:xfrm>
          <a:prstGeom prst="roundRect">
            <a:avLst>
              <a:gd name="adj" fmla="val 5991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Метро Москва 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0364" y="3714752"/>
            <a:ext cx="1239855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Мег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7158" y="4357694"/>
            <a:ext cx="2020000" cy="741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савацкий группа компаний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034" y="5500702"/>
            <a:ext cx="1954731" cy="74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Рисунок 32" descr="еврейский музей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6380" y="1857364"/>
            <a:ext cx="912810" cy="91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ЦУМ Хабаровск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29124" y="3571876"/>
            <a:ext cx="1428760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logo-tula tennis invers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57818" y="5643578"/>
            <a:ext cx="1066800" cy="590550"/>
          </a:xfrm>
          <a:prstGeom prst="roundRect">
            <a:avLst>
              <a:gd name="adj" fmla="val 5682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Наши контакты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1571625"/>
            <a:ext cx="8229600" cy="4584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ООО «Зонт пэкер»</a:t>
            </a: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195213, Санкт-Петербург, 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ул. Гранитная, д. 48, лит. А, пом. 17-Н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endParaRPr lang="ru-RU" sz="2600" i="1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endParaRPr lang="ru-RU" sz="2600" i="1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тел.: +7(960)265-7777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r>
              <a:rPr lang="ru-RU" sz="2600" i="1" dirty="0">
                <a:latin typeface="+mn-lt"/>
                <a:cs typeface="+mn-cs"/>
              </a:rPr>
              <a:t>           +7(960)265-9999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algn="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r>
              <a:rPr lang="ru-RU" sz="2600" dirty="0">
                <a:latin typeface="+mn-lt"/>
                <a:cs typeface="+mn-cs"/>
                <a:hlinkClick r:id="rId3"/>
              </a:rPr>
              <a:t>www.</a:t>
            </a:r>
            <a:r>
              <a:rPr lang="en-US" sz="2600" dirty="0">
                <a:latin typeface="+mn-lt"/>
                <a:cs typeface="+mn-cs"/>
                <a:hlinkClick r:id="rId3"/>
              </a:rPr>
              <a:t>z</a:t>
            </a:r>
            <a:r>
              <a:rPr lang="ru-RU" sz="2600" dirty="0" err="1">
                <a:latin typeface="+mn-lt"/>
                <a:cs typeface="+mn-cs"/>
                <a:hlinkClick r:id="rId3"/>
              </a:rPr>
              <a:t>ontpacker.ru</a:t>
            </a:r>
            <a:endParaRPr lang="ru-RU" sz="2600" dirty="0">
              <a:latin typeface="+mn-lt"/>
              <a:cs typeface="+mn-cs"/>
            </a:endParaRPr>
          </a:p>
          <a:p>
            <a:pPr marL="274320" indent="-274320" algn="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r>
              <a:rPr lang="ru-RU" sz="2600" dirty="0" err="1" smtClean="0">
                <a:latin typeface="+mn-lt"/>
                <a:cs typeface="+mn-cs"/>
                <a:hlinkClick r:id="rId4"/>
              </a:rPr>
              <a:t>www.зонтпэкер.рф</a:t>
            </a:r>
            <a:endParaRPr lang="en-US" sz="2600" dirty="0" smtClean="0">
              <a:latin typeface="+mn-lt"/>
              <a:cs typeface="+mn-cs"/>
            </a:endParaRPr>
          </a:p>
          <a:p>
            <a:pPr marL="274320" indent="-274320" algn="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r>
              <a:rPr lang="en-US" sz="2600" smtClean="0">
                <a:latin typeface="+mn-lt"/>
                <a:cs typeface="+mn-cs"/>
                <a:hlinkClick r:id="rId5"/>
              </a:rPr>
              <a:t>info@zontpacker.ru</a:t>
            </a:r>
            <a:endParaRPr lang="en-US" sz="2600" smtClean="0">
              <a:latin typeface="+mn-lt"/>
              <a:cs typeface="+mn-cs"/>
            </a:endParaRPr>
          </a:p>
          <a:p>
            <a:pPr marL="274320" indent="-274320" algn="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charset="0"/>
              <a:buNone/>
              <a:defRPr/>
            </a:pPr>
            <a:endParaRPr lang="ru-RU" sz="26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600" dirty="0">
              <a:latin typeface="+mn-lt"/>
              <a:cs typeface="+mn-cs"/>
            </a:endParaRPr>
          </a:p>
        </p:txBody>
      </p:sp>
      <p:pic>
        <p:nvPicPr>
          <p:cNvPr id="10" name="Рисунок 9" descr="logo b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0" y="214313"/>
            <a:ext cx="800100" cy="1230312"/>
          </a:xfrm>
          <a:prstGeom prst="rect">
            <a:avLst/>
          </a:prstGeom>
          <a:solidFill>
            <a:schemeClr val="bg1">
              <a:lumMod val="95000"/>
              <a:alpha val="34000"/>
            </a:schemeClr>
          </a:solidFill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Мокрый зонт?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10244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1230312"/>
          </a:xfrm>
        </p:spPr>
        <p:txBody>
          <a:bodyPr/>
          <a:lstStyle/>
          <a:p>
            <a:pPr algn="just"/>
            <a:r>
              <a:rPr lang="ru-RU" sz="1600" dirty="0" smtClean="0"/>
              <a:t>Вы замечали, какие неудобства доставляет Вам мокрый зонт, когда Вы заходите  в помещение с улицы, где идет дождь? </a:t>
            </a:r>
          </a:p>
          <a:p>
            <a:pPr algn="just"/>
            <a:r>
              <a:rPr lang="ru-RU" sz="1600" dirty="0" smtClean="0"/>
              <a:t>Зонт  так и норовит намочить Вашу одежду, других людей и вообще все вокруг, оставляя на мокром полу лужи воды.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08" y="3071810"/>
            <a:ext cx="7996294" cy="3286148"/>
          </a:xfrm>
          <a:prstGeom prst="roundRect">
            <a:avLst>
              <a:gd name="adj" fmla="val 7584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6" name="Рисунок 8" descr="logo b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8001027" cy="3442157"/>
          </a:xfrm>
          <a:prstGeom prst="roundRect">
            <a:avLst>
              <a:gd name="adj" fmla="val 9484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Зонтпэкер – Решение!</a:t>
            </a:r>
          </a:p>
        </p:txBody>
      </p:sp>
      <p:sp>
        <p:nvSpPr>
          <p:cNvPr id="11269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8229600" cy="1468438"/>
          </a:xfrm>
        </p:spPr>
        <p:txBody>
          <a:bodyPr/>
          <a:lstStyle/>
          <a:p>
            <a:pPr algn="just"/>
            <a:r>
              <a:rPr lang="ru-RU" sz="1600" dirty="0" smtClean="0"/>
              <a:t>Выбирая наш упаковщик зонтов, Вы заботитесь о своих посетителях и клиентах, сокращаете затраты на </a:t>
            </a:r>
            <a:r>
              <a:rPr lang="ru-RU" sz="1600" dirty="0" err="1" smtClean="0"/>
              <a:t>клининг</a:t>
            </a:r>
            <a:r>
              <a:rPr lang="ru-RU" sz="1600" dirty="0" smtClean="0"/>
              <a:t> и улучшаете свой имидж в глазах окружающих!</a:t>
            </a:r>
          </a:p>
          <a:p>
            <a:pPr algn="just"/>
            <a:r>
              <a:rPr lang="ru-RU" sz="1600" dirty="0" smtClean="0"/>
              <a:t>Упакованный в пакет мокрый зонт больше не будет доставлять неудобств ни Вам, ни окружающим Вас людям. Мы уверены, подобная забота о Ваших клиентах, не останется незамеченной и сохранится в памяти людей с выгодной для Вас точки зрения.</a:t>
            </a:r>
          </a:p>
        </p:txBody>
      </p:sp>
      <p:pic>
        <p:nvPicPr>
          <p:cNvPr id="11270" name="Рисунок 7" descr="logo bi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Почему именно Зонтпэкер?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428750"/>
            <a:ext cx="8329612" cy="5210175"/>
          </a:xfrm>
        </p:spPr>
        <p:txBody>
          <a:bodyPr>
            <a:normAutofit/>
          </a:bodyPr>
          <a:lstStyle/>
          <a:p>
            <a:pPr marL="0" indent="17780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Основная причина грязи - смесь воды и пыли с улицы, поэтому чем меньше воды попадет на полы Ваших помещений, тем чище и опрятнее они выглядят. Конечно, наш Зонтпэкер не решает всех проблем по созданию чистоты и уюта, но он очень этому способствует.</a:t>
            </a:r>
          </a:p>
          <a:p>
            <a:pPr marL="0" indent="17780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Помимо этого существует еще целый ряд причин для приобретения Зонтпэкера. </a:t>
            </a:r>
          </a:p>
          <a:p>
            <a:pPr marL="0" indent="177800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600" dirty="0" smtClean="0"/>
              <a:t>Ведь  Зонтпэкер – это:</a:t>
            </a:r>
          </a:p>
          <a:p>
            <a:pPr marL="0" indent="177800" fontAlgn="auto">
              <a:spcAft>
                <a:spcPts val="0"/>
              </a:spcAft>
              <a:buFont typeface="Wingdings 3"/>
              <a:buNone/>
              <a:defRPr/>
            </a:pPr>
            <a:endParaRPr lang="ru-RU" sz="1600" dirty="0" smtClean="0"/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Модель 2012 года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Забота о клиентах и окружающих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Презентабельный внешний вид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Мобильность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Стиль и качество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Надежность и долговечность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Простота и удобство в обращении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Безопасность клиентов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Возможность установки в любом месте</a:t>
            </a:r>
          </a:p>
          <a:p>
            <a:pPr marL="274320" indent="-274320" algn="just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600" dirty="0" smtClean="0"/>
              <a:t>Отсутствие электропитания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900" dirty="0"/>
          </a:p>
        </p:txBody>
      </p:sp>
      <p:pic>
        <p:nvPicPr>
          <p:cNvPr id="5" name="Рисунок 4" descr="skolzkii-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714884"/>
            <a:ext cx="1928812" cy="1687513"/>
          </a:xfrm>
          <a:prstGeom prst="roundRect">
            <a:avLst>
              <a:gd name="adj" fmla="val 4238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detailed_dbl_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57500"/>
            <a:ext cx="2014538" cy="1266825"/>
          </a:xfrm>
          <a:prstGeom prst="roundRect">
            <a:avLst>
              <a:gd name="adj" fmla="val 408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detailed_2_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857496"/>
            <a:ext cx="1927111" cy="1285884"/>
          </a:xfrm>
          <a:prstGeom prst="roundRect">
            <a:avLst>
              <a:gd name="adj" fmla="val 492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detailed_1_thum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4500570"/>
            <a:ext cx="1947862" cy="1885950"/>
          </a:xfrm>
          <a:prstGeom prst="roundRect">
            <a:avLst>
              <a:gd name="adj" fmla="val 421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7" name="Рисунок 10" descr="logo bi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Как пользоваться?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8229600" cy="4937125"/>
          </a:xfrm>
        </p:spPr>
        <p:txBody>
          <a:bodyPr/>
          <a:lstStyle/>
          <a:p>
            <a:pPr algn="just"/>
            <a:r>
              <a:rPr lang="ru-RU" sz="1600" smtClean="0"/>
              <a:t>Пользоваться Зонтпэкером очень просто. </a:t>
            </a:r>
          </a:p>
          <a:p>
            <a:pPr algn="just"/>
            <a:r>
              <a:rPr lang="ru-RU" sz="1600" smtClean="0"/>
              <a:t>Чтобы упаковать мокрый зонт в пакет, Вам достаточно опустить сложенный зонт в приемное отверстие устройства до конца, после чего плавно потянуть зонт на себя. </a:t>
            </a:r>
          </a:p>
          <a:p>
            <a:pPr algn="just"/>
            <a:r>
              <a:rPr lang="ru-RU" sz="1600" smtClean="0"/>
              <a:t>Зонт окажется в защитном пакете.</a:t>
            </a:r>
          </a:p>
        </p:txBody>
      </p:sp>
      <p:pic>
        <p:nvPicPr>
          <p:cNvPr id="13318" name="Рисунок 7" descr="logo bi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G_145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143248"/>
            <a:ext cx="1712976" cy="2569464"/>
          </a:xfrm>
          <a:prstGeom prst="roundRect">
            <a:avLst>
              <a:gd name="adj" fmla="val 148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1466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174" y="3143248"/>
            <a:ext cx="1697736" cy="2548128"/>
          </a:xfrm>
          <a:prstGeom prst="roundRect">
            <a:avLst>
              <a:gd name="adj" fmla="val 1843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1471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143248"/>
            <a:ext cx="1712976" cy="2569464"/>
          </a:xfrm>
          <a:prstGeom prst="roundRect">
            <a:avLst>
              <a:gd name="adj" fmla="val 19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1474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3143248"/>
            <a:ext cx="1712976" cy="2569464"/>
          </a:xfrm>
          <a:prstGeom prst="roundRect">
            <a:avLst>
              <a:gd name="adj" fmla="val 19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Продукция</a:t>
            </a:r>
          </a:p>
        </p:txBody>
      </p:sp>
      <p:sp>
        <p:nvSpPr>
          <p:cNvPr id="14340" name="Содержимое 9"/>
          <p:cNvSpPr>
            <a:spLocks noGrp="1"/>
          </p:cNvSpPr>
          <p:nvPr>
            <p:ph sz="quarter" idx="1"/>
          </p:nvPr>
        </p:nvSpPr>
        <p:spPr>
          <a:xfrm>
            <a:off x="500063" y="1357313"/>
            <a:ext cx="8229600" cy="151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/>
              <a:t>Мы рады предложить Вам</a:t>
            </a:r>
            <a:r>
              <a:rPr lang="en-US" sz="1600" smtClean="0"/>
              <a:t>:</a:t>
            </a:r>
          </a:p>
          <a:p>
            <a:r>
              <a:rPr lang="ru-RU" sz="1600" smtClean="0"/>
              <a:t>различные цветовые  решения</a:t>
            </a:r>
            <a:r>
              <a:rPr lang="en-US" sz="1600" smtClean="0"/>
              <a:t>;</a:t>
            </a:r>
          </a:p>
          <a:p>
            <a:r>
              <a:rPr lang="ru-RU" sz="1600" smtClean="0"/>
              <a:t>аппараты как из обычной (окрашенной), так и из нержавеющей стали</a:t>
            </a:r>
            <a:r>
              <a:rPr lang="en-US" sz="1600" smtClean="0"/>
              <a:t>;</a:t>
            </a:r>
          </a:p>
          <a:p>
            <a:r>
              <a:rPr lang="ru-RU" sz="1600" smtClean="0"/>
              <a:t>удобные разновидности оплаты (единовременная покупка или помесячная аренда)</a:t>
            </a:r>
            <a:r>
              <a:rPr lang="en-US" sz="1600" smtClean="0"/>
              <a:t>.</a:t>
            </a:r>
            <a:endParaRPr lang="ru-RU" sz="1600" smtClean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71500" y="5072063"/>
          <a:ext cx="8001055" cy="1537112"/>
        </p:xfrm>
        <a:graphic>
          <a:graphicData uri="http://schemas.openxmlformats.org/drawingml/2006/table">
            <a:tbl>
              <a:tblPr/>
              <a:tblGrid>
                <a:gridCol w="1928798"/>
                <a:gridCol w="2214578"/>
                <a:gridCol w="1928826"/>
                <a:gridCol w="1928853"/>
              </a:tblGrid>
              <a:tr h="722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BB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-100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RG-100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чёрный, серый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-100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RP-100,RR-100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синий,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розовый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красный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-100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мокрый асфальт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-100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нержавеющая сталь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29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 22300 руб.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 22300 руб.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 24500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 26900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1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Аренда: 2400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Аренда: 2400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Аренда: 2700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Аренда: 3000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devices_1.png"/>
          <p:cNvPicPr>
            <a:picLocks noChangeAspect="1"/>
          </p:cNvPicPr>
          <p:nvPr/>
        </p:nvPicPr>
        <p:blipFill>
          <a:blip r:embed="rId3"/>
          <a:srcRect r="66732" b="33228"/>
          <a:stretch>
            <a:fillRect/>
          </a:stretch>
        </p:blipFill>
        <p:spPr>
          <a:xfrm>
            <a:off x="1214438" y="2786063"/>
            <a:ext cx="1000125" cy="2214562"/>
          </a:xfrm>
          <a:prstGeom prst="rect">
            <a:avLst/>
          </a:prstGeom>
          <a:effectLst>
            <a:outerShdw blurRad="63500" dist="381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Рисунок 12" descr="devices_3.png"/>
          <p:cNvPicPr>
            <a:picLocks noChangeAspect="1"/>
          </p:cNvPicPr>
          <p:nvPr/>
        </p:nvPicPr>
        <p:blipFill>
          <a:blip r:embed="rId4"/>
          <a:srcRect r="64617" b="33161"/>
          <a:stretch>
            <a:fillRect/>
          </a:stretch>
        </p:blipFill>
        <p:spPr>
          <a:xfrm>
            <a:off x="3214688" y="2786063"/>
            <a:ext cx="1071562" cy="2214562"/>
          </a:xfrm>
          <a:prstGeom prst="rect">
            <a:avLst/>
          </a:prstGeom>
          <a:effectLst>
            <a:outerShdw blurRad="63500" dist="381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Рисунок 13" descr="devices_4.png"/>
          <p:cNvPicPr>
            <a:picLocks noChangeAspect="1"/>
          </p:cNvPicPr>
          <p:nvPr/>
        </p:nvPicPr>
        <p:blipFill>
          <a:blip r:embed="rId5"/>
          <a:srcRect r="69496" b="31348"/>
          <a:stretch>
            <a:fillRect/>
          </a:stretch>
        </p:blipFill>
        <p:spPr>
          <a:xfrm>
            <a:off x="7143750" y="2786063"/>
            <a:ext cx="900113" cy="2214562"/>
          </a:xfrm>
          <a:prstGeom prst="rect">
            <a:avLst/>
          </a:prstGeom>
          <a:effectLst>
            <a:outerShdw blurRad="63500" dist="381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Рисунок 14" descr="devices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0" y="2786063"/>
            <a:ext cx="762000" cy="2143125"/>
          </a:xfrm>
          <a:prstGeom prst="rect">
            <a:avLst/>
          </a:prstGeom>
          <a:effectLst>
            <a:outerShdw blurRad="635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367" name="Рисунок 15" descr="logo bi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Продукция</a:t>
            </a:r>
          </a:p>
        </p:txBody>
      </p:sp>
      <p:pic>
        <p:nvPicPr>
          <p:cNvPr id="7171" name="Picture 3" descr="deep_gray_dbl"/>
          <p:cNvPicPr>
            <a:picLocks noChangeArrowheads="1"/>
          </p:cNvPicPr>
          <p:nvPr/>
        </p:nvPicPr>
        <p:blipFill>
          <a:blip r:embed="rId3"/>
          <a:srcRect l="36364" t="7894"/>
          <a:stretch>
            <a:fillRect/>
          </a:stretch>
        </p:blipFill>
        <p:spPr bwMode="auto">
          <a:xfrm>
            <a:off x="4857750" y="1500188"/>
            <a:ext cx="15001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172" name="Picture 4" descr="steel_dbl"/>
          <p:cNvPicPr>
            <a:picLocks noChangeArrowheads="1"/>
          </p:cNvPicPr>
          <p:nvPr/>
        </p:nvPicPr>
        <p:blipFill>
          <a:blip r:embed="rId4"/>
          <a:srcRect l="34345" t="5659"/>
          <a:stretch>
            <a:fillRect/>
          </a:stretch>
        </p:blipFill>
        <p:spPr bwMode="auto">
          <a:xfrm>
            <a:off x="6858000" y="1428750"/>
            <a:ext cx="1585913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18900000" sy="23000" kx="-1200000" algn="b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" y="4357688"/>
          <a:ext cx="8064500" cy="1739320"/>
        </p:xfrm>
        <a:graphic>
          <a:graphicData uri="http://schemas.openxmlformats.org/drawingml/2006/table">
            <a:tbl>
              <a:tblPr/>
              <a:tblGrid>
                <a:gridCol w="1928798"/>
                <a:gridCol w="2286016"/>
                <a:gridCol w="1928826"/>
                <a:gridCol w="1920860"/>
              </a:tblGrid>
              <a:tr h="726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BB-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RG-200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черный, серый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-200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RP-200, RR-200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синий,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розовый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, красный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-200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мокрый асфальт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-200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нержавеющая сталь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8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 39200 руб.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 39200 руб.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 41900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 44500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58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Аренда: 4200 руб.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Аренда: 4200 руб.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Аренда: 4500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Аренда: 4900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7191" name="Picture 24"/>
          <p:cNvPicPr preferRelativeResize="0">
            <a:picLocks noChangeArrowheads="1"/>
          </p:cNvPicPr>
          <p:nvPr/>
        </p:nvPicPr>
        <p:blipFill>
          <a:blip r:embed="rId5"/>
          <a:srcRect l="36029" t="4294"/>
          <a:stretch>
            <a:fillRect/>
          </a:stretch>
        </p:blipFill>
        <p:spPr bwMode="auto">
          <a:xfrm>
            <a:off x="2857500" y="1428750"/>
            <a:ext cx="1514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Рисунок 8" descr="image300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25" y="1714500"/>
            <a:ext cx="1201738" cy="2200275"/>
          </a:xfrm>
          <a:prstGeom prst="rect">
            <a:avLst/>
          </a:prstGeom>
          <a:effectLst>
            <a:outerShdw blurRad="63500" dist="381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390" name="Рисунок 9" descr="logo bi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Комплектующие</a:t>
            </a:r>
          </a:p>
        </p:txBody>
      </p:sp>
      <p:pic>
        <p:nvPicPr>
          <p:cNvPr id="8195" name="Picture 2" descr="vinil_short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7363" y="1841500"/>
            <a:ext cx="1871662" cy="1939925"/>
          </a:xfrm>
          <a:prstGeom prst="roundRect">
            <a:avLst>
              <a:gd name="adj" fmla="val 9944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6" name="Picture 3" descr="vinil_l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857375"/>
            <a:ext cx="1884363" cy="1939925"/>
          </a:xfrm>
          <a:prstGeom prst="roundRect">
            <a:avLst>
              <a:gd name="adj" fmla="val 9544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75" y="4286250"/>
          <a:ext cx="7777162" cy="1261746"/>
        </p:xfrm>
        <a:graphic>
          <a:graphicData uri="http://schemas.openxmlformats.org/drawingml/2006/table">
            <a:tbl>
              <a:tblPr/>
              <a:tblGrid>
                <a:gridCol w="3887787"/>
                <a:gridCol w="3889375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Пакеты для коротких зонтов,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складных зонтов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Пакеты для длинных зонтов,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зонтов-тростей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Количество 1000 шт.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Количество 1000 шт.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Цена: 3000 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Цена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:  3300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руб.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6404" name="Рисунок 8" descr="logo big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clouds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Гарантия и Сервис</a:t>
            </a:r>
          </a:p>
        </p:txBody>
      </p:sp>
      <p:sp>
        <p:nvSpPr>
          <p:cNvPr id="17412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643063"/>
            <a:ext cx="8229600" cy="4929187"/>
          </a:xfrm>
        </p:spPr>
        <p:txBody>
          <a:bodyPr/>
          <a:lstStyle/>
          <a:p>
            <a:pPr algn="just"/>
            <a:r>
              <a:rPr lang="ru-RU" sz="1600" dirty="0" smtClean="0"/>
              <a:t>Гарантия производителя 1 год с момента продажи*. В течение этого периода Вам достаточно лишь связаться с нами любым удобным для Вас способом и мы возьмем на себя все расходы по ремонту, запчастям и транспортировке аппарата от Вас в сервис-центр и обратно**.</a:t>
            </a:r>
          </a:p>
          <a:p>
            <a:pPr algn="just"/>
            <a:r>
              <a:rPr lang="ru-RU" sz="1600" dirty="0" smtClean="0"/>
              <a:t>Мы рады предложить Вам наш сервис под ключ по установке, работе и обслуживанию </a:t>
            </a:r>
            <a:r>
              <a:rPr lang="ru-RU" sz="1600" dirty="0" err="1" smtClean="0"/>
              <a:t>зонтпэкеров</a:t>
            </a:r>
            <a:r>
              <a:rPr lang="ru-RU" sz="1600" dirty="0" smtClean="0"/>
              <a:t>. Мы ценим Ваше время и средства, поэтому наши сотрудники будут регулярно и бесплатно выезжать к Вам, чтобы обеспечить бесперебойную работу аппарата.</a:t>
            </a:r>
          </a:p>
          <a:p>
            <a:pPr algn="just"/>
            <a:r>
              <a:rPr lang="ru-RU" sz="1600" dirty="0" smtClean="0"/>
              <a:t>Выбирая нас, Вы выбираете комфорт, чистоту и презентабельность Вашего дома и офиса.</a:t>
            </a:r>
          </a:p>
          <a:p>
            <a:pPr>
              <a:buFont typeface="Wingdings 3" pitchFamily="18" charset="2"/>
              <a:buNone/>
            </a:pPr>
            <a:endParaRPr lang="ru-RU" sz="1600" dirty="0" smtClean="0"/>
          </a:p>
          <a:p>
            <a:pPr>
              <a:buFont typeface="Wingdings 3" pitchFamily="18" charset="2"/>
              <a:buNone/>
            </a:pPr>
            <a:endParaRPr lang="ru-RU" sz="1600" dirty="0" smtClean="0"/>
          </a:p>
          <a:p>
            <a:pPr>
              <a:buFont typeface="Arial" charset="0"/>
              <a:buNone/>
            </a:pPr>
            <a:endParaRPr lang="ru-RU" sz="1600" dirty="0" smtClean="0"/>
          </a:p>
          <a:p>
            <a:pPr>
              <a:buFont typeface="Arial" charset="0"/>
              <a:buNone/>
            </a:pPr>
            <a:r>
              <a:rPr lang="ru-RU" sz="1600" dirty="0" smtClean="0"/>
              <a:t>	</a:t>
            </a:r>
          </a:p>
          <a:p>
            <a:pPr>
              <a:buFont typeface="Arial" charset="0"/>
              <a:buNone/>
            </a:pPr>
            <a:r>
              <a:rPr lang="ru-RU" sz="1600" dirty="0" smtClean="0"/>
              <a:t>	</a:t>
            </a:r>
            <a:r>
              <a:rPr lang="ru-RU" sz="1400" dirty="0" smtClean="0"/>
              <a:t>* Плюс 1 год бесплатного сервисного обслуживания, включающего в себя замену всех деталей, подверженных износу. Подробнее о гарантии можно узнать на нашем сайте </a:t>
            </a:r>
            <a:r>
              <a:rPr lang="ru-RU" sz="1400" dirty="0" err="1" smtClean="0"/>
              <a:t>www.zontpacker.ru</a:t>
            </a:r>
            <a:r>
              <a:rPr lang="ru-RU" sz="1400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sz="1400" dirty="0" smtClean="0"/>
              <a:t>	** В пределах КАД СПб. Вопрос о транспортировке за пределы КАД решается по договоренности.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85813" y="5429250"/>
            <a:ext cx="7489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4" name="Рисунок 7" descr="logo bi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14313"/>
            <a:ext cx="8001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1699</TotalTime>
  <Words>510</Words>
  <Application>Microsoft Office PowerPoint</Application>
  <PresentationFormat>Экран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Зонтпэкер –  упаковщик мокрых зонтов</vt:lpstr>
      <vt:lpstr>Мокрый зонт?</vt:lpstr>
      <vt:lpstr>Зонтпэкер – Решение!</vt:lpstr>
      <vt:lpstr>Почему именно Зонтпэкер?</vt:lpstr>
      <vt:lpstr>Как пользоваться?</vt:lpstr>
      <vt:lpstr>Продукция</vt:lpstr>
      <vt:lpstr>Продукция</vt:lpstr>
      <vt:lpstr>Комплектующие</vt:lpstr>
      <vt:lpstr>Гарантия и Сервис</vt:lpstr>
      <vt:lpstr>Наши клиенты</vt:lpstr>
      <vt:lpstr>Наши контакты</vt:lpstr>
    </vt:vector>
  </TitlesOfParts>
  <Company>VIMPELCOM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Зонтпэкер –  упаковщик мокрых зонтов</dc:title>
  <dc:creator>Vimpelcom</dc:creator>
  <cp:lastModifiedBy>Alexander Tsoy</cp:lastModifiedBy>
  <cp:revision>151</cp:revision>
  <dcterms:created xsi:type="dcterms:W3CDTF">2012-11-27T11:13:32Z</dcterms:created>
  <dcterms:modified xsi:type="dcterms:W3CDTF">2015-12-27T14:41:15Z</dcterms:modified>
</cp:coreProperties>
</file>